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97" r:id="rId2"/>
    <p:sldId id="296" r:id="rId3"/>
    <p:sldId id="265" r:id="rId4"/>
    <p:sldId id="372" r:id="rId5"/>
    <p:sldId id="373" r:id="rId6"/>
    <p:sldId id="360" r:id="rId7"/>
    <p:sldId id="321" r:id="rId8"/>
    <p:sldId id="340" r:id="rId9"/>
    <p:sldId id="341" r:id="rId10"/>
    <p:sldId id="342" r:id="rId11"/>
    <p:sldId id="377" r:id="rId12"/>
    <p:sldId id="378" r:id="rId13"/>
    <p:sldId id="375" r:id="rId14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651" autoAdjust="0"/>
  </p:normalViewPr>
  <p:slideViewPr>
    <p:cSldViewPr snapToGrid="0">
      <p:cViewPr varScale="1">
        <p:scale>
          <a:sx n="99" d="100"/>
          <a:sy n="99" d="100"/>
        </p:scale>
        <p:origin x="89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Accretion</a:t>
            </a:r>
            <a:r>
              <a:rPr lang="en-US" baseline="0" dirty="0"/>
              <a:t>-Erosion (1989-2020)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Erosion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strRef>
              <c:f>Sheet1!$A$2:$A$7</c:f>
              <c:strCache>
                <c:ptCount val="6"/>
                <c:pt idx="0">
                  <c:v>1989-1995</c:v>
                </c:pt>
                <c:pt idx="1">
                  <c:v>1995-2000</c:v>
                </c:pt>
                <c:pt idx="2">
                  <c:v>2000-2005</c:v>
                </c:pt>
                <c:pt idx="3">
                  <c:v>2005-2010</c:v>
                </c:pt>
                <c:pt idx="4">
                  <c:v>2010-2015</c:v>
                </c:pt>
                <c:pt idx="5">
                  <c:v>2015-2020</c:v>
                </c:pt>
              </c:strCache>
            </c:strRef>
          </c:cat>
          <c:val>
            <c:numRef>
              <c:f>Sheet1!$B$2:$B$7</c:f>
              <c:numCache>
                <c:formatCode>#,##0</c:formatCode>
                <c:ptCount val="6"/>
                <c:pt idx="0">
                  <c:v>25938</c:v>
                </c:pt>
                <c:pt idx="1">
                  <c:v>44133</c:v>
                </c:pt>
                <c:pt idx="2">
                  <c:v>29576</c:v>
                </c:pt>
                <c:pt idx="3">
                  <c:v>28579</c:v>
                </c:pt>
                <c:pt idx="4">
                  <c:v>44494</c:v>
                </c:pt>
                <c:pt idx="5">
                  <c:v>35470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CF-40E0-B250-B538C8BE23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Acretion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c:spPr>
          <c:cat>
            <c:strRef>
              <c:f>Sheet1!$A$2:$A$7</c:f>
              <c:strCache>
                <c:ptCount val="6"/>
                <c:pt idx="0">
                  <c:v>1989-1995</c:v>
                </c:pt>
                <c:pt idx="1">
                  <c:v>1995-2000</c:v>
                </c:pt>
                <c:pt idx="2">
                  <c:v>2000-2005</c:v>
                </c:pt>
                <c:pt idx="3">
                  <c:v>2005-2010</c:v>
                </c:pt>
                <c:pt idx="4">
                  <c:v>2010-2015</c:v>
                </c:pt>
                <c:pt idx="5">
                  <c:v>2015-2020</c:v>
                </c:pt>
              </c:strCache>
            </c:strRef>
          </c:cat>
          <c:val>
            <c:numRef>
              <c:f>Sheet1!$C$2:$C$7</c:f>
              <c:numCache>
                <c:formatCode>#,##0</c:formatCode>
                <c:ptCount val="6"/>
                <c:pt idx="0">
                  <c:v>43369</c:v>
                </c:pt>
                <c:pt idx="1">
                  <c:v>23428</c:v>
                </c:pt>
                <c:pt idx="2">
                  <c:v>42893</c:v>
                </c:pt>
                <c:pt idx="3">
                  <c:v>38906</c:v>
                </c:pt>
                <c:pt idx="4">
                  <c:v>33544</c:v>
                </c:pt>
                <c:pt idx="5">
                  <c:v>40291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CF-40E0-B250-B538C8BE23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5194384"/>
        <c:axId val="1465195216"/>
      </c:areaChart>
      <c:catAx>
        <c:axId val="14651943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5195216"/>
        <c:crosses val="autoZero"/>
        <c:auto val="1"/>
        <c:lblAlgn val="ctr"/>
        <c:lblOffset val="100"/>
        <c:noMultiLvlLbl val="0"/>
      </c:catAx>
      <c:valAx>
        <c:axId val="146519521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51943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2700">
      <a:solidFill>
        <a:schemeClr val="accent6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275" cy="4984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862" y="0"/>
            <a:ext cx="2946275" cy="4984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9CE39-9F23-4B30-8C72-EFDC2A9F8EB8}" type="datetimeFigureOut">
              <a:rPr lang="en-US" smtClean="0"/>
              <a:t>24/01/2023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383" y="4777620"/>
            <a:ext cx="5436909" cy="390957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80"/>
            <a:ext cx="2946275" cy="4984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862" y="9429780"/>
            <a:ext cx="2946275" cy="4984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00CE1-1527-45B0-88F7-DE957C59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27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00CE1-1527-45B0-88F7-DE957C599C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73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00CE1-1527-45B0-88F7-DE957C599C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7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7B329-DA3D-423D-8126-C80894F7D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2C977A-8581-40A1-AAFD-4167ED4F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E49B7-140D-4CF1-AFD3-6C51EA34B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A9EB-1CC2-4D15-BFE8-B12A6BA37AEE}" type="datetimeFigureOut">
              <a:rPr lang="en-US" smtClean="0"/>
              <a:t>24/01/2023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1F3A2-E440-4A3E-8592-5EEFEAC31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39FCA-DDCA-4E5D-A7AF-0BE263160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37981-3F97-47BE-BDFE-9D128FB7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28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3BE02-8891-4C42-B42E-76B541F8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F4E1A5-4154-4303-A9C5-258BE5333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6EFC5-42E4-4BFA-9EDC-376815CA2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A9EB-1CC2-4D15-BFE8-B12A6BA37AEE}" type="datetimeFigureOut">
              <a:rPr lang="en-US" smtClean="0"/>
              <a:t>24/01/2023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A63E3-B62E-4F2E-9C8D-8B373244A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E9C20-E004-4A96-AE66-863F1E37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37981-3F97-47BE-BDFE-9D128FB7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88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8523B6-7B1F-48E0-BA58-967406E38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111559-F58C-4985-966D-E22796303B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0831A-FE43-48F3-BC61-C8FD88FAE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A9EB-1CC2-4D15-BFE8-B12A6BA37AEE}" type="datetimeFigureOut">
              <a:rPr lang="en-US" smtClean="0"/>
              <a:t>24/01/2023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AD892-6861-436C-8946-66E45C91A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97C28-93C6-45AA-9155-3A85C6C4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37981-3F97-47BE-BDFE-9D128FB7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66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EFC7-D3B8-43FF-BF50-E555821BF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ECB62-47F5-481F-8379-9A85AAA6E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E3F87-FA78-40DA-A5A5-E8EC25D7F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A9EB-1CC2-4D15-BFE8-B12A6BA37AEE}" type="datetimeFigureOut">
              <a:rPr lang="en-US" smtClean="0"/>
              <a:t>24/01/2023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216BA-927D-4380-A52F-0A2CCE9CB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C72EA-1616-4417-8B9D-04AAE98E7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37981-3F97-47BE-BDFE-9D128FB7CA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21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3997-D7D3-431A-9375-5F7A5143D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F4A32-FF82-48C6-8AAD-D956B8CF6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A018F-FDAC-4AD3-B545-1A30C1D0F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A9EB-1CC2-4D15-BFE8-B12A6BA37AEE}" type="datetimeFigureOut">
              <a:rPr lang="en-US" smtClean="0"/>
              <a:t>24/01/2023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52D60-7900-415C-8CF7-7C2BDDDA3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B37A3-FA20-4ACA-B486-B89AEA214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37981-3F97-47BE-BDFE-9D128FB7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8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1773-957A-4B87-8C1F-D2BCDC07D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E891E-4FEE-463E-9657-6F8F0C1E0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CB719-A59E-427E-8E5D-C131D1893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8E353-B62A-473E-9629-D628C9F93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A9EB-1CC2-4D15-BFE8-B12A6BA37AEE}" type="datetimeFigureOut">
              <a:rPr lang="en-US" smtClean="0"/>
              <a:t>24/01/2023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4E62-76B3-407E-BFD8-6A7CDC2F2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CC63A-4187-4857-B06B-CF608D4B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37981-3F97-47BE-BDFE-9D128FB7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7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0601-11DE-4CF6-A334-E3685C920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2BD08-E932-45B8-ADF5-9373FE637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1891-D947-4343-B172-491A6DC75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00032-FA08-460E-8E3A-180DD1504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C464D4-0AA8-4C94-BB02-272465564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FF741C-BAC1-46F2-9663-0348D227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A9EB-1CC2-4D15-BFE8-B12A6BA37AEE}" type="datetimeFigureOut">
              <a:rPr lang="en-US" smtClean="0"/>
              <a:t>24/01/2023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07C0DD-5BE7-4084-BFB2-34A738B6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11D1BB-DCF6-466B-8C50-7E17AD024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37981-3F97-47BE-BDFE-9D128FB7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38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81D9-5E87-4132-BECC-00363A7B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F3C1C-04EB-4AE7-81E3-CE8DAE276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A9EB-1CC2-4D15-BFE8-B12A6BA37AEE}" type="datetimeFigureOut">
              <a:rPr lang="en-US" smtClean="0"/>
              <a:t>24/01/2023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8CD215-DF2B-4C83-AB8A-2418A816E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52374-BC74-41DC-B9E4-611F6D76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37981-3F97-47BE-BDFE-9D128FB7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74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7339B-01E9-46C9-94E4-16FF1F97B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A9EB-1CC2-4D15-BFE8-B12A6BA37AEE}" type="datetimeFigureOut">
              <a:rPr lang="en-US" smtClean="0"/>
              <a:t>24/01/2023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39BD18-ECC9-43DE-A2BB-B973D82B0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73A4-71D3-4C62-A68C-45FE21CE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37981-3F97-47BE-BDFE-9D128FB7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47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8B7E-105D-4B44-A701-4C567CEED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21E97-366D-430E-A090-12D486920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8C340-6295-4FA4-B63A-2696C0AAE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3DD13-AAE5-4632-B08A-A4A2D9476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A9EB-1CC2-4D15-BFE8-B12A6BA37AEE}" type="datetimeFigureOut">
              <a:rPr lang="en-US" smtClean="0"/>
              <a:t>24/01/2023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5A24F-EAE9-496C-B085-A6CB8832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B4A35-C5E1-4117-8C14-36A8EB616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37981-3F97-47BE-BDFE-9D128FB7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6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79A6-BFE9-4EB5-8665-20B67D6F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A559A0-112B-4279-88FE-0E46B5F70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2566D-E3A8-489F-9175-519599AFF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D3B7F-46F2-4BC6-9DDF-5DF78CA60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4A9EB-1CC2-4D15-BFE8-B12A6BA37AEE}" type="datetimeFigureOut">
              <a:rPr lang="en-US" smtClean="0"/>
              <a:t>24/01/2023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FBE45-E95E-4963-8D28-45FA31E4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6EEBD-2375-413B-A352-A50A42DE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37981-3F97-47BE-BDFE-9D128FB7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1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0D3A02-BCAB-4689-BD87-B657E728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E2638-75DB-4806-B75C-0036CB303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15E12-B2E2-45B6-A5D7-24FF6D47C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4A9EB-1CC2-4D15-BFE8-B12A6BA37AEE}" type="datetimeFigureOut">
              <a:rPr lang="en-US" smtClean="0"/>
              <a:t>24/01/2023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4B2F3-8FE4-4A60-B6CE-44E145837B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7C070-8574-4836-865F-57A7A9D6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37981-3F97-47BE-BDFE-9D128FB7C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9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D49C1B-855C-4D12-9DD5-A6B464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50"/>
                </a:solidFill>
                <a:latin typeface="Arial Rounded MT Bold" panose="020F0704030504030204" pitchFamily="34" charset="0"/>
              </a:rPr>
              <a:t>Project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7FD33-14F2-48E1-A1D4-8EC1AFC98FF5}"/>
              </a:ext>
            </a:extLst>
          </p:cNvPr>
          <p:cNvSpPr txBox="1"/>
          <p:nvPr/>
        </p:nvSpPr>
        <p:spPr>
          <a:xfrm>
            <a:off x="0" y="966787"/>
            <a:ext cx="12030075" cy="5260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srgbClr val="0070C0"/>
                </a:solidFill>
              </a:rPr>
              <a:t>Overall Objectives of the Project:</a:t>
            </a:r>
          </a:p>
          <a:p>
            <a:pPr marL="342900" indent="-342900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</a:rPr>
              <a:t>COMPONENT-1: </a:t>
            </a:r>
            <a:r>
              <a:rPr lang="en-US" i="1" dirty="0">
                <a:solidFill>
                  <a:srgbClr val="0070C0"/>
                </a:solidFill>
              </a:rPr>
              <a:t>Inception report (Finalization of methodology and Work Plan)</a:t>
            </a:r>
          </a:p>
          <a:p>
            <a:pPr marL="342900" indent="-342900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030A0"/>
                </a:solidFill>
              </a:rPr>
              <a:t>COMPONENT-2: </a:t>
            </a:r>
            <a:r>
              <a:rPr lang="en-US" i="1" dirty="0">
                <a:solidFill>
                  <a:srgbClr val="7030A0"/>
                </a:solidFill>
              </a:rPr>
              <a:t>Detailed Literature Review and its summery and lessons learnt;</a:t>
            </a:r>
          </a:p>
          <a:p>
            <a:pPr marL="342900" indent="-342900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</a:rPr>
              <a:t>COMPONENT-3: </a:t>
            </a:r>
            <a:r>
              <a:rPr lang="en-US" i="1" dirty="0">
                <a:solidFill>
                  <a:srgbClr val="0070C0"/>
                </a:solidFill>
              </a:rPr>
              <a:t>Development of input datasets for models of the long-term physical processes </a:t>
            </a:r>
          </a:p>
          <a:p>
            <a:pPr marL="342900" indent="-342900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030A0"/>
                </a:solidFill>
              </a:rPr>
              <a:t>COMPONENT-4: </a:t>
            </a:r>
            <a:r>
              <a:rPr lang="en-US" i="1" dirty="0">
                <a:solidFill>
                  <a:srgbClr val="7030A0"/>
                </a:solidFill>
              </a:rPr>
              <a:t>Modeling of the long-term physical processes in the coastal zone; </a:t>
            </a:r>
          </a:p>
          <a:p>
            <a:pPr marL="342900" indent="-342900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</a:rPr>
              <a:t>COMPONENT-5: </a:t>
            </a:r>
            <a:r>
              <a:rPr lang="en-US" i="1" dirty="0">
                <a:solidFill>
                  <a:srgbClr val="0070C0"/>
                </a:solidFill>
              </a:rPr>
              <a:t>Finalization of approach for reconstruction of the Polder at different coastal zones including      their phasing and construction program; </a:t>
            </a:r>
          </a:p>
          <a:p>
            <a:pPr marL="342900" indent="-342900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030A0"/>
                </a:solidFill>
              </a:rPr>
              <a:t>COMPONENT-6: </a:t>
            </a:r>
            <a:r>
              <a:rPr lang="en-US" i="1" dirty="0">
                <a:solidFill>
                  <a:srgbClr val="7030A0"/>
                </a:solidFill>
              </a:rPr>
              <a:t>Updating of design parameters and specifications for planning &amp; design works; review of approaches for management of polders with active participation of beneficiaries and stake holders; </a:t>
            </a:r>
          </a:p>
          <a:p>
            <a:pPr marL="342900" indent="-342900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</a:rPr>
              <a:t>COMPONENT-7: </a:t>
            </a:r>
            <a:r>
              <a:rPr lang="en-US" i="1" dirty="0">
                <a:solidFill>
                  <a:srgbClr val="0070C0"/>
                </a:solidFill>
              </a:rPr>
              <a:t>Investment plan for the entire CEIP; </a:t>
            </a:r>
          </a:p>
          <a:p>
            <a:pPr marL="342900" indent="-342900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030A0"/>
                </a:solidFill>
              </a:rPr>
              <a:t>COMPONENT-8: </a:t>
            </a:r>
            <a:r>
              <a:rPr lang="en-US" i="1" dirty="0">
                <a:solidFill>
                  <a:srgbClr val="7030A0"/>
                </a:solidFill>
              </a:rPr>
              <a:t>Action plan for Capacity Building of concerned professionals and relevant stake holders in planning, design and management of the polders. </a:t>
            </a:r>
          </a:p>
          <a:p>
            <a:pPr marL="342900" indent="-342900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</a:rPr>
              <a:t>COMPONENT-9: </a:t>
            </a:r>
            <a:r>
              <a:rPr lang="en-US" i="1" dirty="0">
                <a:solidFill>
                  <a:srgbClr val="0070C0"/>
                </a:solidFill>
              </a:rPr>
              <a:t>Outreach and communication strategy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E8F7CE-EA42-4F8D-B022-DAE92A3DBAEC}"/>
              </a:ext>
            </a:extLst>
          </p:cNvPr>
          <p:cNvSpPr/>
          <p:nvPr/>
        </p:nvSpPr>
        <p:spPr>
          <a:xfrm>
            <a:off x="0" y="2247900"/>
            <a:ext cx="12011025" cy="4476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COMPONENT-3: </a:t>
            </a:r>
            <a:r>
              <a:rPr lang="en-US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of input datasets for models of the long-term physical processes </a:t>
            </a:r>
          </a:p>
        </p:txBody>
      </p:sp>
    </p:spTree>
    <p:extLst>
      <p:ext uri="{BB962C8B-B14F-4D97-AF65-F5344CB8AC3E}">
        <p14:creationId xmlns:p14="http://schemas.microsoft.com/office/powerpoint/2010/main" val="2357456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D49C1B-855C-4D12-9DD5-A6B464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Erosion-Accretion of Bank lines (1989-2020)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734628-6363-4D3A-9ED6-A1F37D950A5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50" y="891299"/>
            <a:ext cx="7900068" cy="5461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CEE203-8FDB-4C05-BD89-58FE81B0DA62}"/>
              </a:ext>
            </a:extLst>
          </p:cNvPr>
          <p:cNvSpPr txBox="1"/>
          <p:nvPr/>
        </p:nvSpPr>
        <p:spPr>
          <a:xfrm>
            <a:off x="407428" y="2228671"/>
            <a:ext cx="3523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Duration	: 1989-2020</a:t>
            </a:r>
          </a:p>
          <a:p>
            <a:r>
              <a:rPr lang="en-US" sz="2400" b="1" dirty="0"/>
              <a:t>Erosion (ha)	: 115090</a:t>
            </a:r>
          </a:p>
          <a:p>
            <a:r>
              <a:rPr lang="en-US" sz="2400" b="1" dirty="0"/>
              <a:t>Accretion (ha)	: 132975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5A8EFD-54AD-48A6-A6CD-5045ED6642D1}"/>
              </a:ext>
            </a:extLst>
          </p:cNvPr>
          <p:cNvSpPr txBox="1"/>
          <p:nvPr/>
        </p:nvSpPr>
        <p:spPr>
          <a:xfrm>
            <a:off x="407428" y="1767006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Overall</a:t>
            </a:r>
          </a:p>
        </p:txBody>
      </p:sp>
    </p:spTree>
    <p:extLst>
      <p:ext uri="{BB962C8B-B14F-4D97-AF65-F5344CB8AC3E}">
        <p14:creationId xmlns:p14="http://schemas.microsoft.com/office/powerpoint/2010/main" val="876237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D49C1B-855C-4D12-9DD5-A6B464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Satellite Image Classification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9FE17DA-1F70-2E7B-A942-51964FB2FB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" t="8484" r="3910" b="7358"/>
          <a:stretch/>
        </p:blipFill>
        <p:spPr bwMode="auto">
          <a:xfrm>
            <a:off x="538797" y="895350"/>
            <a:ext cx="5285105" cy="3486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DAF2AD-5A8D-56B0-9112-F6BC127B18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" t="7870" r="3623" b="7392"/>
          <a:stretch/>
        </p:blipFill>
        <p:spPr bwMode="auto">
          <a:xfrm>
            <a:off x="1165225" y="2562225"/>
            <a:ext cx="5270500" cy="3486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D0B20C-14A4-AA2C-0B26-2768536EB18B}"/>
              </a:ext>
            </a:extLst>
          </p:cNvPr>
          <p:cNvSpPr txBox="1"/>
          <p:nvPr/>
        </p:nvSpPr>
        <p:spPr>
          <a:xfrm>
            <a:off x="6435725" y="1956579"/>
            <a:ext cx="5012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Satellite mosaic images of 1989, 2022, and 2020 </a:t>
            </a:r>
            <a:endParaRPr lang="en-US" sz="16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988A38B-F0D8-27D8-6A8F-E650D50B4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86094"/>
              </p:ext>
            </p:extLst>
          </p:nvPr>
        </p:nvGraphicFramePr>
        <p:xfrm>
          <a:off x="6525745" y="2380725"/>
          <a:ext cx="5270500" cy="30036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4041">
                  <a:extLst>
                    <a:ext uri="{9D8B030D-6E8A-4147-A177-3AD203B41FA5}">
                      <a16:colId xmlns:a16="http://schemas.microsoft.com/office/drawing/2014/main" val="4076263007"/>
                    </a:ext>
                  </a:extLst>
                </a:gridCol>
                <a:gridCol w="650450">
                  <a:extLst>
                    <a:ext uri="{9D8B030D-6E8A-4147-A177-3AD203B41FA5}">
                      <a16:colId xmlns:a16="http://schemas.microsoft.com/office/drawing/2014/main" val="4028157378"/>
                    </a:ext>
                  </a:extLst>
                </a:gridCol>
                <a:gridCol w="2139884">
                  <a:extLst>
                    <a:ext uri="{9D8B030D-6E8A-4147-A177-3AD203B41FA5}">
                      <a16:colId xmlns:a16="http://schemas.microsoft.com/office/drawing/2014/main" val="1543271642"/>
                    </a:ext>
                  </a:extLst>
                </a:gridCol>
                <a:gridCol w="1766125">
                  <a:extLst>
                    <a:ext uri="{9D8B030D-6E8A-4147-A177-3AD203B41FA5}">
                      <a16:colId xmlns:a16="http://schemas.microsoft.com/office/drawing/2014/main" val="3890517546"/>
                    </a:ext>
                  </a:extLst>
                </a:gridCol>
              </a:tblGrid>
              <a:tr h="5527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Satellite/Sensor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Year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Frame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 of image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3706603"/>
                  </a:ext>
                </a:extLst>
              </a:tr>
              <a:tr h="204246">
                <a:tc rowSpan="8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Landsat/TM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138-44, 138-45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16/03/1989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4292374"/>
                  </a:ext>
                </a:extLst>
              </a:tr>
              <a:tr h="2042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137-44, 137-45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09/03/1989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9790966"/>
                  </a:ext>
                </a:extLst>
              </a:tr>
              <a:tr h="2042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136-44, 136-45, 136-46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16/03/1989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1626988"/>
                  </a:ext>
                </a:extLst>
              </a:tr>
              <a:tr h="2042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135-45, 135-46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14/01/1989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303485"/>
                  </a:ext>
                </a:extLst>
              </a:tr>
              <a:tr h="2042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138-44, 138-45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11/02/2000, 28/03/1999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37967091"/>
                  </a:ext>
                </a:extLst>
              </a:tr>
              <a:tr h="2042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137-44, 137-45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28/02/2000, 21/03/1999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2760000"/>
                  </a:ext>
                </a:extLst>
              </a:tr>
              <a:tr h="2042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136-44, 136-45, 136-46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13/02/2000, 19/3/2001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1699506"/>
                  </a:ext>
                </a:extLst>
              </a:tr>
              <a:tr h="2042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135-45, 135-46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22/02/2000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3298063"/>
                  </a:ext>
                </a:extLst>
              </a:tr>
              <a:tr h="204246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Landsat/OLI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138-44, 138-45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03/03/2019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33700503"/>
                  </a:ext>
                </a:extLst>
              </a:tr>
              <a:tr h="2042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137-44, 137-45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30/03/2020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180530"/>
                  </a:ext>
                </a:extLst>
              </a:tr>
              <a:tr h="2042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136-44, 136-45, 136-46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23/03/2020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4944189"/>
                  </a:ext>
                </a:extLst>
              </a:tr>
              <a:tr h="2042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135-45, 135-46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16/03/2020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655358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19BC06-CE52-74E9-5826-805795D4D2EB}"/>
              </a:ext>
            </a:extLst>
          </p:cNvPr>
          <p:cNvSpPr txBox="1"/>
          <p:nvPr/>
        </p:nvSpPr>
        <p:spPr>
          <a:xfrm>
            <a:off x="6435725" y="5580021"/>
            <a:ext cx="3665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mage Resolution: 30 meter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6010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D49C1B-855C-4D12-9DD5-A6B464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Land Use Change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C0F4A-A09A-E701-C45D-81253588A43D}"/>
              </a:ext>
            </a:extLst>
          </p:cNvPr>
          <p:cNvSpPr txBox="1"/>
          <p:nvPr/>
        </p:nvSpPr>
        <p:spPr>
          <a:xfrm>
            <a:off x="179601" y="866238"/>
            <a:ext cx="3264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Land Use Changes from 1989 to 2020 </a:t>
            </a:r>
            <a:endParaRPr lang="en-US" sz="1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AB843E-E7B2-9C61-AF4D-151FEFA4C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979581"/>
              </p:ext>
            </p:extLst>
          </p:nvPr>
        </p:nvGraphicFramePr>
        <p:xfrm>
          <a:off x="252962" y="1174015"/>
          <a:ext cx="6561724" cy="31103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3711">
                  <a:extLst>
                    <a:ext uri="{9D8B030D-6E8A-4147-A177-3AD203B41FA5}">
                      <a16:colId xmlns:a16="http://schemas.microsoft.com/office/drawing/2014/main" val="3700659263"/>
                    </a:ext>
                  </a:extLst>
                </a:gridCol>
                <a:gridCol w="689651">
                  <a:extLst>
                    <a:ext uri="{9D8B030D-6E8A-4147-A177-3AD203B41FA5}">
                      <a16:colId xmlns:a16="http://schemas.microsoft.com/office/drawing/2014/main" val="1041988851"/>
                    </a:ext>
                  </a:extLst>
                </a:gridCol>
                <a:gridCol w="689651">
                  <a:extLst>
                    <a:ext uri="{9D8B030D-6E8A-4147-A177-3AD203B41FA5}">
                      <a16:colId xmlns:a16="http://schemas.microsoft.com/office/drawing/2014/main" val="2439291163"/>
                    </a:ext>
                  </a:extLst>
                </a:gridCol>
                <a:gridCol w="702129">
                  <a:extLst>
                    <a:ext uri="{9D8B030D-6E8A-4147-A177-3AD203B41FA5}">
                      <a16:colId xmlns:a16="http://schemas.microsoft.com/office/drawing/2014/main" val="2343409461"/>
                    </a:ext>
                  </a:extLst>
                </a:gridCol>
                <a:gridCol w="895150">
                  <a:extLst>
                    <a:ext uri="{9D8B030D-6E8A-4147-A177-3AD203B41FA5}">
                      <a16:colId xmlns:a16="http://schemas.microsoft.com/office/drawing/2014/main" val="1106395438"/>
                    </a:ext>
                  </a:extLst>
                </a:gridCol>
                <a:gridCol w="991402">
                  <a:extLst>
                    <a:ext uri="{9D8B030D-6E8A-4147-A177-3AD203B41FA5}">
                      <a16:colId xmlns:a16="http://schemas.microsoft.com/office/drawing/2014/main" val="476972141"/>
                    </a:ext>
                  </a:extLst>
                </a:gridCol>
                <a:gridCol w="895149">
                  <a:extLst>
                    <a:ext uri="{9D8B030D-6E8A-4147-A177-3AD203B41FA5}">
                      <a16:colId xmlns:a16="http://schemas.microsoft.com/office/drawing/2014/main" val="2688596015"/>
                    </a:ext>
                  </a:extLst>
                </a:gridCol>
                <a:gridCol w="804881">
                  <a:extLst>
                    <a:ext uri="{9D8B030D-6E8A-4147-A177-3AD203B41FA5}">
                      <a16:colId xmlns:a16="http://schemas.microsoft.com/office/drawing/2014/main" val="438862856"/>
                    </a:ext>
                  </a:extLst>
                </a:gridCol>
              </a:tblGrid>
              <a:tr h="23066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Landuse</a:t>
                      </a:r>
                      <a:r>
                        <a:rPr lang="en-US" sz="1100" dirty="0">
                          <a:effectLst/>
                        </a:rPr>
                        <a:t> Feature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Area, Hectares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Overall Changes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183444"/>
                  </a:ext>
                </a:extLst>
              </a:tr>
              <a:tr h="431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1989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1989-2000, Hectares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% w.r.t 1989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2000-2020, Hectares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% w.r.t 2000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767383"/>
                  </a:ext>
                </a:extLst>
              </a:tr>
              <a:tr h="2306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Agriculture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239742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304543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293626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64801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-10917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-3.58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3219994"/>
                  </a:ext>
                </a:extLst>
              </a:tr>
              <a:tr h="4315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Exposed soil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1791445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1567108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1511258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-224337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-12.52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-55851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-3.56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4597960"/>
                  </a:ext>
                </a:extLst>
              </a:tr>
              <a:tr h="2306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Hill area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855352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854853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850427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-499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-4426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4247320"/>
                  </a:ext>
                </a:extLst>
              </a:tr>
              <a:tr h="2306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Mangrove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430701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443560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440552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12860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-3009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2959511"/>
                  </a:ext>
                </a:extLst>
              </a:tr>
              <a:tr h="2306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River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642105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646481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629299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4376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-17182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-2.66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4765362"/>
                  </a:ext>
                </a:extLst>
              </a:tr>
              <a:tr h="2306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Settlement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540094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680458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761273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140364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25.99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80815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11.88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6146684"/>
                  </a:ext>
                </a:extLst>
              </a:tr>
              <a:tr h="4315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Water body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145732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167821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206611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22089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15.16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38790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2145240"/>
                  </a:ext>
                </a:extLst>
              </a:tr>
              <a:tr h="4315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All features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4645171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4664825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4693046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19654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28221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0.60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134823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1014FBD-366A-2058-7D1D-6F7431483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901" y="2950143"/>
            <a:ext cx="4928137" cy="297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96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6F26F35-5A50-37B4-0EA8-E1E13F0B7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59400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D0F338B-623D-4C60-AF3B-84FCC9660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0B050"/>
                </a:solidFill>
                <a:latin typeface="Arial Rounded MT Bold" panose="020F0704030504030204" pitchFamily="34" charset="0"/>
              </a:rPr>
              <a:t>Some Snapshots</a:t>
            </a:r>
            <a:endParaRPr lang="en-US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3C145-40E9-23EF-9FA2-7C8679101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14" y="3271941"/>
            <a:ext cx="4907598" cy="1739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332110-75DF-FAC9-634C-BC2543A5B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4" y="1686922"/>
            <a:ext cx="4948239" cy="15173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02D40D-5D7E-7E70-A422-07E29BE15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236" y="4750139"/>
            <a:ext cx="4684573" cy="14404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5519CA0-338C-3875-D7BC-0A72DBC41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299" y="1783759"/>
            <a:ext cx="2816021" cy="18651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A7F4F6-2EBF-CB66-3F45-6DBCC80C3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811" y="4403103"/>
            <a:ext cx="4948240" cy="15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6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AED20-B851-4250-8895-AE0CA48BB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6424"/>
            <a:ext cx="12191999" cy="1351951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600" b="1" dirty="0">
                <a:solidFill>
                  <a:srgbClr val="0070C0"/>
                </a:solidFill>
              </a:rPr>
              <a:t>Componenet-3: Objective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600" dirty="0">
                <a:solidFill>
                  <a:srgbClr val="0070C0"/>
                </a:solidFill>
              </a:rPr>
              <a:t>Development of an Interactive Polder Database System for Research, Monitoring, and Analyses of Bangladesh Coastal Zone towards long term sustainable polder development and management with attention to geo-morphological, environmental, economic and ecological aspects.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D49C1B-855C-4D12-9DD5-A6B464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50"/>
                </a:solidFill>
                <a:latin typeface="Arial Rounded MT Bold" panose="020F0704030504030204" pitchFamily="34" charset="0"/>
              </a:rPr>
              <a:t>Componenet-3 - Objective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D20F4E-91F0-4CB5-838A-72E61FE52C62}"/>
              </a:ext>
            </a:extLst>
          </p:cNvPr>
          <p:cNvSpPr/>
          <p:nvPr/>
        </p:nvSpPr>
        <p:spPr>
          <a:xfrm>
            <a:off x="514350" y="2434237"/>
            <a:ext cx="10144125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database will help in long-term monitoring of polder situation after any project intervention:</a:t>
            </a:r>
            <a:endParaRPr lang="en-US" sz="20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Status of physical features (polders/embankments, cannel/channels, protective works, hydraulic structures etc.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Land use Change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Hydro-morphological Change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Change of Socio-Economic scenarios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Agricultural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poverty levels,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education and communication facilities 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587169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D49C1B-855C-4D12-9DD5-A6B464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664"/>
            <a:ext cx="12192000" cy="681037"/>
          </a:xfr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50"/>
                </a:solidFill>
                <a:latin typeface="Arial Rounded MT Bold" panose="020F0704030504030204" pitchFamily="34" charset="0"/>
              </a:rPr>
              <a:t>Coastal Region Of Bangladesh</a:t>
            </a:r>
          </a:p>
        </p:txBody>
      </p:sp>
      <p:pic>
        <p:nvPicPr>
          <p:cNvPr id="11" name="Picture 10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22878AE-6C14-46F8-8F9C-51D1B1EC7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" t="1702" r="14501" b="5419"/>
          <a:stretch/>
        </p:blipFill>
        <p:spPr>
          <a:xfrm>
            <a:off x="3392090" y="648207"/>
            <a:ext cx="8413917" cy="62097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E11F02A-114F-4F37-A54B-2E6AF5A322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92" t="78590" r="3084" b="6400"/>
          <a:stretch/>
        </p:blipFill>
        <p:spPr>
          <a:xfrm>
            <a:off x="7612304" y="4661745"/>
            <a:ext cx="2113473" cy="21220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D173C7-774E-47E7-A63D-4644309FED3D}"/>
              </a:ext>
            </a:extLst>
          </p:cNvPr>
          <p:cNvSpPr/>
          <p:nvPr/>
        </p:nvSpPr>
        <p:spPr>
          <a:xfrm>
            <a:off x="92748" y="1647841"/>
            <a:ext cx="30948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710 Km Coastline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35,000 Km2 (approx.)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62% &lt;3m elevation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83% within 5m elevation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32% of land hosts 28% of population (42 Million)</a:t>
            </a:r>
          </a:p>
          <a:p>
            <a:pPr algn="r"/>
            <a:endParaRPr lang="en-US" sz="1400" b="1" i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en-US" sz="1400" b="1" i="1" dirty="0">
                <a:latin typeface="Calibri" panose="020F0502020204030204" pitchFamily="34" charset="0"/>
                <a:cs typeface="Times New Roman" panose="02020603050405020304" pitchFamily="18" charset="0"/>
              </a:rPr>
              <a:t>Source: Project Inception Report</a:t>
            </a:r>
            <a:endParaRPr lang="en-US" sz="1400" b="1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E403F7-CEC6-4455-AA47-6A7DDAB1F3EC}"/>
              </a:ext>
            </a:extLst>
          </p:cNvPr>
          <p:cNvSpPr/>
          <p:nvPr/>
        </p:nvSpPr>
        <p:spPr>
          <a:xfrm>
            <a:off x="3392090" y="6176963"/>
            <a:ext cx="1953288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Polder Location Map</a:t>
            </a:r>
            <a:endParaRPr lang="en-US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083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4642C-9D6B-4560-9E23-36FBA0B18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50"/>
                </a:solidFill>
                <a:latin typeface="Arial Rounded MT Bold" panose="020F0704030504030204" pitchFamily="34" charset="0"/>
              </a:rPr>
              <a:t>IGDCZ-Database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8E6EC-4602-4B95-809F-6F727E6DB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03" y="808482"/>
            <a:ext cx="3143892" cy="604951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C00000"/>
                </a:solidFill>
              </a:rPr>
              <a:t>General Admin Boundaries</a:t>
            </a:r>
            <a:endParaRPr lang="en-US" sz="1200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200" dirty="0"/>
              <a:t>Division</a:t>
            </a:r>
            <a:endParaRPr lang="en-US" sz="11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200" dirty="0"/>
              <a:t>District</a:t>
            </a:r>
            <a:endParaRPr lang="en-US" sz="11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200" dirty="0"/>
              <a:t>Upazila</a:t>
            </a:r>
            <a:endParaRPr lang="en-US" sz="11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200" dirty="0"/>
              <a:t>Union</a:t>
            </a:r>
            <a:endParaRPr lang="en-US" sz="11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C00000"/>
                </a:solidFill>
              </a:rPr>
              <a:t>BWDB Boundaries</a:t>
            </a:r>
            <a:endParaRPr lang="en-US" sz="1200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200" dirty="0"/>
              <a:t>Zone</a:t>
            </a:r>
            <a:endParaRPr lang="en-US" sz="11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200" dirty="0"/>
              <a:t>Circle</a:t>
            </a:r>
            <a:endParaRPr lang="en-US" sz="11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200" dirty="0"/>
              <a:t>Division</a:t>
            </a:r>
            <a:endParaRPr lang="en-US" sz="11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200" dirty="0"/>
              <a:t>CEIP Project Boundary</a:t>
            </a:r>
            <a:endParaRPr lang="en-US" sz="1100" dirty="0"/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C00000"/>
                </a:solidFill>
              </a:rPr>
              <a:t>Natural </a:t>
            </a:r>
            <a:endParaRPr lang="en-US" sz="11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200" dirty="0"/>
              <a:t>Rivers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200" dirty="0"/>
              <a:t>Bay of Bengal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1200" dirty="0" err="1"/>
              <a:t>BoB</a:t>
            </a:r>
            <a:r>
              <a:rPr lang="en-US" sz="1200" dirty="0"/>
              <a:t> Bottom Elevation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1200" dirty="0" err="1"/>
              <a:t>BoB</a:t>
            </a:r>
            <a:r>
              <a:rPr lang="en-US" sz="1200" dirty="0"/>
              <a:t> Bottom Contour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1200" dirty="0" err="1"/>
              <a:t>BoB</a:t>
            </a:r>
            <a:r>
              <a:rPr lang="en-US" sz="1200" dirty="0"/>
              <a:t> Bottom Surface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200" dirty="0"/>
              <a:t>Polder Elevation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1200" dirty="0"/>
              <a:t>Contour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1200" dirty="0"/>
              <a:t>DEM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200" dirty="0"/>
              <a:t>Salinity Surface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200" dirty="0"/>
              <a:t>Soil Lithology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200" dirty="0"/>
              <a:t>Wetlands and waterbodies</a:t>
            </a:r>
            <a:endParaRPr lang="en-US" sz="11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200" dirty="0"/>
              <a:t>Forest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200" dirty="0"/>
              <a:t>River (centerline)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200" dirty="0"/>
              <a:t>River Polygon</a:t>
            </a:r>
            <a:endParaRPr lang="en-US" sz="11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2B4D7A-1D69-4483-B58D-73057EA04AA1}"/>
              </a:ext>
            </a:extLst>
          </p:cNvPr>
          <p:cNvSpPr txBox="1">
            <a:spLocks/>
          </p:cNvSpPr>
          <p:nvPr/>
        </p:nvSpPr>
        <p:spPr>
          <a:xfrm>
            <a:off x="2787721" y="808482"/>
            <a:ext cx="3411025" cy="5321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C00000"/>
                </a:solidFill>
              </a:rPr>
              <a:t>Morphological</a:t>
            </a:r>
            <a:endParaRPr lang="en-US" sz="1400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River erosion</a:t>
            </a:r>
            <a:endParaRPr lang="en-US" sz="12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Coastal Erosion &amp; Accretion</a:t>
            </a:r>
            <a:endParaRPr lang="en-US" sz="12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Bathymetry (Coastal and River)</a:t>
            </a:r>
            <a:endParaRPr lang="en-US" sz="1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C00000"/>
                </a:solidFill>
              </a:rPr>
              <a:t>Hydro-meteorological</a:t>
            </a:r>
            <a:endParaRPr lang="en-US" sz="1400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Surface water level (Tidal &amp; non-tidal)</a:t>
            </a:r>
            <a:endParaRPr lang="en-US" sz="12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River discharge</a:t>
            </a:r>
            <a:endParaRPr lang="en-US" sz="12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Ground water levels</a:t>
            </a:r>
            <a:endParaRPr lang="en-US" sz="12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Rainfall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Sediment Observation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Cyclone Track</a:t>
            </a:r>
            <a:endParaRPr lang="en-US" sz="1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C00000"/>
                </a:solidFill>
              </a:rPr>
              <a:t>Demographic/Socio-economic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Population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Literacy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Cyclone Shelter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C00000"/>
                </a:solidFill>
              </a:rPr>
              <a:t>Environmental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Bio-diversity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Arsenic Contamination in Groundwater</a:t>
            </a:r>
          </a:p>
          <a:p>
            <a:pPr marL="457200" lvl="1" indent="0">
              <a:buNone/>
            </a:pPr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53BDA6-3B25-4187-BC6D-4F8EB61A00E4}"/>
              </a:ext>
            </a:extLst>
          </p:cNvPr>
          <p:cNvSpPr txBox="1">
            <a:spLocks/>
          </p:cNvSpPr>
          <p:nvPr/>
        </p:nvSpPr>
        <p:spPr>
          <a:xfrm>
            <a:off x="6111413" y="808483"/>
            <a:ext cx="3024029" cy="549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1600" dirty="0"/>
              <a:t>Agriculture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Agricultural Land Use (Rabi, Kharif-1 &amp; Kharif-2)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C00000"/>
                </a:solidFill>
              </a:rPr>
              <a:t>Interventions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Polders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Embankments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1200" dirty="0"/>
              <a:t>Embankment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1200" dirty="0"/>
              <a:t>Embankment Cross-Section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Hydraulic Structures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Protective works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Canals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1200" dirty="0"/>
              <a:t>Canal/River Cross Section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1200" dirty="0"/>
              <a:t>River Bathymetry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Settlement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Roads, Bridge / Culverts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BIWTA Navigation Route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C00000"/>
                </a:solidFill>
              </a:rPr>
              <a:t>Impacts/Model Results (to be included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FF0000"/>
                </a:solidFill>
              </a:rPr>
              <a:t>Flooding and inundation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FF0000"/>
                </a:solidFill>
              </a:rPr>
              <a:t>Drought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FF0000"/>
                </a:solidFill>
              </a:rPr>
              <a:t>Subsidence</a:t>
            </a:r>
            <a:endParaRPr lang="en-US" sz="1200" dirty="0"/>
          </a:p>
          <a:p>
            <a:endParaRPr lang="en-US" sz="1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7B6680-8883-481D-999B-B4F2A529EF4F}"/>
              </a:ext>
            </a:extLst>
          </p:cNvPr>
          <p:cNvSpPr txBox="1">
            <a:spLocks/>
          </p:cNvSpPr>
          <p:nvPr/>
        </p:nvSpPr>
        <p:spPr>
          <a:xfrm>
            <a:off x="9135442" y="808482"/>
            <a:ext cx="3143892" cy="2305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C00000"/>
                </a:solidFill>
              </a:rPr>
              <a:t>Physiography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 dirty="0"/>
              <a:t>Physiographic features from AEZ Map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/>
              <a:t>Land use Change (1990-2020)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/>
              <a:t>Document Archive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/>
              <a:t>Metadata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3C460-FF59-4C20-81C3-2689F95BCE7B}"/>
              </a:ext>
            </a:extLst>
          </p:cNvPr>
          <p:cNvSpPr txBox="1"/>
          <p:nvPr/>
        </p:nvSpPr>
        <p:spPr>
          <a:xfrm>
            <a:off x="7333672" y="5481012"/>
            <a:ext cx="476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7B609B-9929-4617-81CF-EE571247A7F8}"/>
              </a:ext>
            </a:extLst>
          </p:cNvPr>
          <p:cNvSpPr txBox="1"/>
          <p:nvPr/>
        </p:nvSpPr>
        <p:spPr>
          <a:xfrm>
            <a:off x="4606347" y="5898734"/>
            <a:ext cx="733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B60953-2E94-0F4C-41AF-EA5A3C63F055}"/>
              </a:ext>
            </a:extLst>
          </p:cNvPr>
          <p:cNvSpPr txBox="1"/>
          <p:nvPr/>
        </p:nvSpPr>
        <p:spPr>
          <a:xfrm>
            <a:off x="9217959" y="4634626"/>
            <a:ext cx="26966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Total Layers: 52</a:t>
            </a:r>
          </a:p>
        </p:txBody>
      </p:sp>
    </p:spTree>
    <p:extLst>
      <p:ext uri="{BB962C8B-B14F-4D97-AF65-F5344CB8AC3E}">
        <p14:creationId xmlns:p14="http://schemas.microsoft.com/office/powerpoint/2010/main" val="3241989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D49C1B-855C-4D12-9DD5-A6B464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50"/>
                </a:solidFill>
                <a:latin typeface="Arial Rounded MT Bold" panose="020F0704030504030204" pitchFamily="34" charset="0"/>
              </a:rPr>
              <a:t>IGDCZ Dashboard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9540B5-D136-233D-B761-760D71A3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0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36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AED20-B851-4250-8895-AE0CA48BB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2" y="806912"/>
            <a:ext cx="11589026" cy="137969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>
                <a:solidFill>
                  <a:srgbClr val="0070C0"/>
                </a:solidFill>
              </a:rPr>
              <a:t>A Web GIS base Interactive Geodatabase for Coastal Zone (IGDCZ) database System has been developing with more than </a:t>
            </a:r>
            <a:r>
              <a:rPr lang="en-US" sz="1800" dirty="0">
                <a:solidFill>
                  <a:srgbClr val="FF0000"/>
                </a:solidFill>
              </a:rPr>
              <a:t>50 numbers of layers and datasets </a:t>
            </a:r>
            <a:r>
              <a:rPr lang="en-US" sz="1800" dirty="0">
                <a:solidFill>
                  <a:srgbClr val="0070C0"/>
                </a:solidFill>
              </a:rPr>
              <a:t>of </a:t>
            </a:r>
            <a:r>
              <a:rPr lang="en-US" sz="1800" dirty="0">
                <a:solidFill>
                  <a:srgbClr val="002060"/>
                </a:solidFill>
              </a:rPr>
              <a:t>physical features</a:t>
            </a:r>
            <a:r>
              <a:rPr lang="en-US" sz="1800" dirty="0">
                <a:solidFill>
                  <a:srgbClr val="0070C0"/>
                </a:solidFill>
              </a:rPr>
              <a:t>,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land use</a:t>
            </a:r>
            <a:r>
              <a:rPr lang="en-US" sz="1800" dirty="0">
                <a:solidFill>
                  <a:srgbClr val="0070C0"/>
                </a:solidFill>
              </a:rPr>
              <a:t>,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hydro-meteorological</a:t>
            </a:r>
            <a:r>
              <a:rPr lang="en-US" sz="1800" dirty="0">
                <a:solidFill>
                  <a:srgbClr val="0070C0"/>
                </a:solidFill>
              </a:rPr>
              <a:t>, </a:t>
            </a:r>
            <a:r>
              <a:rPr lang="en-US" sz="1800" dirty="0">
                <a:solidFill>
                  <a:srgbClr val="00B050"/>
                </a:solidFill>
              </a:rPr>
              <a:t>hydro-morphological changes</a:t>
            </a:r>
            <a:r>
              <a:rPr lang="en-US" sz="1800" dirty="0">
                <a:solidFill>
                  <a:srgbClr val="0070C0"/>
                </a:solidFill>
              </a:rPr>
              <a:t>,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agricultural and socio-economic </a:t>
            </a:r>
            <a:r>
              <a:rPr lang="en-US" sz="1800" dirty="0">
                <a:solidFill>
                  <a:srgbClr val="0070C0"/>
                </a:solidFill>
              </a:rPr>
              <a:t>and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ecological aspects </a:t>
            </a:r>
            <a:r>
              <a:rPr lang="en-US" sz="1800" dirty="0">
                <a:solidFill>
                  <a:srgbClr val="0070C0"/>
                </a:solidFill>
              </a:rPr>
              <a:t>in the Coastal Zone in Bangladesh.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D49C1B-855C-4D12-9DD5-A6B464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50"/>
                </a:solidFill>
                <a:latin typeface="Arial Rounded MT Bold" panose="020F0704030504030204" pitchFamily="34" charset="0"/>
              </a:rPr>
              <a:t>IGDCZ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1C134-6A27-4F58-A1ED-56AE7F384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"/>
          <a:stretch/>
        </p:blipFill>
        <p:spPr>
          <a:xfrm>
            <a:off x="4258791" y="1818379"/>
            <a:ext cx="7615472" cy="4938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C26C90-25D7-4CFA-A23A-067BDB68E607}"/>
              </a:ext>
            </a:extLst>
          </p:cNvPr>
          <p:cNvSpPr txBox="1">
            <a:spLocks/>
          </p:cNvSpPr>
          <p:nvPr/>
        </p:nvSpPr>
        <p:spPr>
          <a:xfrm>
            <a:off x="218662" y="1804932"/>
            <a:ext cx="4950104" cy="2866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IGDCZ Modules/Features: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500" dirty="0">
                <a:solidFill>
                  <a:srgbClr val="7030A0"/>
                </a:solidFill>
              </a:rPr>
              <a:t>User Login Interface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500" dirty="0">
                <a:solidFill>
                  <a:srgbClr val="7030A0"/>
                </a:solidFill>
              </a:rPr>
              <a:t>Dashboard</a:t>
            </a:r>
            <a:endParaRPr lang="en-US" sz="15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500" dirty="0">
                <a:solidFill>
                  <a:srgbClr val="7030A0"/>
                </a:solidFill>
              </a:rPr>
              <a:t>Interactive GIS</a:t>
            </a:r>
            <a:endParaRPr lang="en-US" sz="15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500" dirty="0">
                <a:solidFill>
                  <a:srgbClr val="7030A0"/>
                </a:solidFill>
              </a:rPr>
              <a:t>Document Archive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500" dirty="0">
                <a:solidFill>
                  <a:srgbClr val="7030A0"/>
                </a:solidFill>
              </a:rPr>
              <a:t>Metadata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500" dirty="0">
                <a:solidFill>
                  <a:srgbClr val="7030A0"/>
                </a:solidFill>
              </a:rPr>
              <a:t>Download for data export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500" dirty="0">
                <a:solidFill>
                  <a:srgbClr val="7030A0"/>
                </a:solidFill>
              </a:rPr>
              <a:t>User Feedback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500" dirty="0">
                <a:solidFill>
                  <a:srgbClr val="7030A0"/>
                </a:solidFill>
              </a:rPr>
              <a:t>Tutorial for </a:t>
            </a:r>
            <a:r>
              <a:rPr lang="en-US" sz="1500" dirty="0">
                <a:solidFill>
                  <a:schemeClr val="accent5">
                    <a:lumMod val="75000"/>
                  </a:schemeClr>
                </a:solidFill>
              </a:rPr>
              <a:t>user manual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500" dirty="0">
                <a:solidFill>
                  <a:srgbClr val="7030A0"/>
                </a:solidFill>
              </a:rPr>
              <a:t>List of datasets/layers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AFE9F2-E5F7-4CF3-AF17-CD4EF9A24B14}"/>
              </a:ext>
            </a:extLst>
          </p:cNvPr>
          <p:cNvSpPr txBox="1">
            <a:spLocks/>
          </p:cNvSpPr>
          <p:nvPr/>
        </p:nvSpPr>
        <p:spPr>
          <a:xfrm>
            <a:off x="351811" y="4617858"/>
            <a:ext cx="4950104" cy="137969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Development platform: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500" dirty="0">
                <a:solidFill>
                  <a:srgbClr val="7030A0"/>
                </a:solidFill>
              </a:rPr>
              <a:t>GIS Services and GIS Interface: ArcGIS Enterprise Software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500" dirty="0">
                <a:solidFill>
                  <a:srgbClr val="7030A0"/>
                </a:solidFill>
              </a:rPr>
              <a:t>Database: Oracle &amp; PostgreSQL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500" dirty="0">
                <a:solidFill>
                  <a:srgbClr val="7030A0"/>
                </a:solidFill>
              </a:rPr>
              <a:t>OS: Windows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500" dirty="0">
                <a:solidFill>
                  <a:srgbClr val="7030A0"/>
                </a:solidFill>
              </a:rPr>
              <a:t>Front End Tools: HTML5, CSS, </a:t>
            </a:r>
            <a:r>
              <a:rPr lang="en-US" sz="1500" dirty="0" err="1">
                <a:solidFill>
                  <a:srgbClr val="7030A0"/>
                </a:solidFill>
              </a:rPr>
              <a:t>JavaScripts</a:t>
            </a:r>
            <a:r>
              <a:rPr lang="en-US" sz="1500" dirty="0">
                <a:solidFill>
                  <a:srgbClr val="7030A0"/>
                </a:solidFill>
              </a:rPr>
              <a:t>, ArcGIS APIs etc.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500" dirty="0">
                <a:solidFill>
                  <a:srgbClr val="7030A0"/>
                </a:solidFill>
              </a:rPr>
              <a:t>Backend: Laravel</a:t>
            </a:r>
            <a:endParaRPr lang="en-US" sz="15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067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  <p:bldP spid="7" grpId="0" uiExpand="1" build="allAtOnce"/>
      <p:bldP spid="8" grpId="0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6B353AF-599A-46B5-AC9A-A7345AF6B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52" y="849677"/>
            <a:ext cx="7236579" cy="538323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9D49C1B-855C-4D12-9DD5-A6B464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Erosion-Accretion of Bank lines (1989-2020)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55C6263-6086-4D07-B322-C8277EFB1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496" y="734251"/>
            <a:ext cx="7526009" cy="56713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9670D8-530C-4EC7-9C96-988CED91A587}"/>
              </a:ext>
            </a:extLst>
          </p:cNvPr>
          <p:cNvSpPr txBox="1"/>
          <p:nvPr/>
        </p:nvSpPr>
        <p:spPr>
          <a:xfrm>
            <a:off x="188495" y="1058117"/>
            <a:ext cx="42832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 coastal area of Bangladesh is morphologically dynamic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Erosion and accretion are very frequent along the coast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2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LandSat</a:t>
            </a:r>
            <a:r>
              <a:rPr lang="en-US" sz="2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Images were utilized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Image Resolution: 30m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Study used Satellite images captured in dry season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9BA0AA-CA4C-E70E-AA4C-AB8EDDFC82CD}"/>
              </a:ext>
            </a:extLst>
          </p:cNvPr>
          <p:cNvSpPr txBox="1"/>
          <p:nvPr/>
        </p:nvSpPr>
        <p:spPr>
          <a:xfrm>
            <a:off x="4824166" y="6259452"/>
            <a:ext cx="5978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OLI: Operational Land Imager </a:t>
            </a:r>
            <a:r>
              <a:rPr lang="en-US" sz="1400" i="0" dirty="0">
                <a:solidFill>
                  <a:schemeClr val="accent1"/>
                </a:solidFill>
                <a:effectLst/>
              </a:rPr>
              <a:t>is a remote sensing instrument aboard Landsat 8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04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D49C1B-855C-4D12-9DD5-A6B464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Erosion-Accretion of Bank lines (1989-2020)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670D8-530C-4EC7-9C96-988CED91A587}"/>
              </a:ext>
            </a:extLst>
          </p:cNvPr>
          <p:cNvSpPr txBox="1"/>
          <p:nvPr/>
        </p:nvSpPr>
        <p:spPr>
          <a:xfrm>
            <a:off x="236621" y="977906"/>
            <a:ext cx="4283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Changes were extracted from satellite images of 1989, 1995, 2000, 2005, 2010, 2015 and 2020.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Erosion-Accretion 1989-2020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968B6-2AB2-44C9-88B2-F39688458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479" y="977906"/>
            <a:ext cx="4993363" cy="550550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B69A7F0-117A-49C6-9314-88E47A1DD52C}"/>
              </a:ext>
            </a:extLst>
          </p:cNvPr>
          <p:cNvGrpSpPr/>
          <p:nvPr/>
        </p:nvGrpSpPr>
        <p:grpSpPr>
          <a:xfrm>
            <a:off x="4766847" y="1470031"/>
            <a:ext cx="6524625" cy="4295775"/>
            <a:chOff x="4976578" y="977906"/>
            <a:chExt cx="6524625" cy="4295775"/>
          </a:xfrm>
        </p:grpSpPr>
        <p:pic>
          <p:nvPicPr>
            <p:cNvPr id="7" name="Picture 6" descr="Map&#10;&#10;Description automatically generated">
              <a:extLst>
                <a:ext uri="{FF2B5EF4-FFF2-40B4-BE49-F238E27FC236}">
                  <a16:creationId xmlns:a16="http://schemas.microsoft.com/office/drawing/2014/main" id="{7EB777B0-338A-4743-90E0-A4BB9CAAB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578" y="977906"/>
              <a:ext cx="6524625" cy="4295775"/>
            </a:xfrm>
            <a:prstGeom prst="rect">
              <a:avLst/>
            </a:prstGeom>
          </p:spPr>
        </p:pic>
        <p:pic>
          <p:nvPicPr>
            <p:cNvPr id="10" name="Picture 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8F35DF2C-8583-443B-9586-40A342C3B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0640" y="4358147"/>
              <a:ext cx="1524952" cy="756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837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D49C1B-855C-4D12-9DD5-A6B464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7"/>
          </a:xfr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Erosion-Accretion of Bank lines (1989-2020)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42F643-1050-4B1C-9473-003C27346EC4}"/>
              </a:ext>
            </a:extLst>
          </p:cNvPr>
          <p:cNvSpPr txBox="1"/>
          <p:nvPr/>
        </p:nvSpPr>
        <p:spPr>
          <a:xfrm>
            <a:off x="385012" y="996402"/>
            <a:ext cx="615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Area Statistics in Coastal Erosion and Accretion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5364B6B-E9A7-46CA-A918-490D8E57E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823" y="1601806"/>
            <a:ext cx="5571969" cy="3434775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624DF59-EA0A-4540-90F8-8125F830E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461570"/>
              </p:ext>
            </p:extLst>
          </p:nvPr>
        </p:nvGraphicFramePr>
        <p:xfrm>
          <a:off x="499207" y="1458067"/>
          <a:ext cx="5571968" cy="3798129"/>
        </p:xfrm>
        <a:graphic>
          <a:graphicData uri="http://schemas.openxmlformats.org/drawingml/2006/table">
            <a:tbl>
              <a:tblPr firstRow="1" firstCol="1" bandRow="1"/>
              <a:tblGrid>
                <a:gridCol w="706206">
                  <a:extLst>
                    <a:ext uri="{9D8B030D-6E8A-4147-A177-3AD203B41FA5}">
                      <a16:colId xmlns:a16="http://schemas.microsoft.com/office/drawing/2014/main" val="1804220215"/>
                    </a:ext>
                  </a:extLst>
                </a:gridCol>
                <a:gridCol w="1091089">
                  <a:extLst>
                    <a:ext uri="{9D8B030D-6E8A-4147-A177-3AD203B41FA5}">
                      <a16:colId xmlns:a16="http://schemas.microsoft.com/office/drawing/2014/main" val="3247376717"/>
                    </a:ext>
                  </a:extLst>
                </a:gridCol>
                <a:gridCol w="1091089">
                  <a:extLst>
                    <a:ext uri="{9D8B030D-6E8A-4147-A177-3AD203B41FA5}">
                      <a16:colId xmlns:a16="http://schemas.microsoft.com/office/drawing/2014/main" val="4195791665"/>
                    </a:ext>
                  </a:extLst>
                </a:gridCol>
                <a:gridCol w="847447">
                  <a:extLst>
                    <a:ext uri="{9D8B030D-6E8A-4147-A177-3AD203B41FA5}">
                      <a16:colId xmlns:a16="http://schemas.microsoft.com/office/drawing/2014/main" val="4155740668"/>
                    </a:ext>
                  </a:extLst>
                </a:gridCol>
                <a:gridCol w="932193">
                  <a:extLst>
                    <a:ext uri="{9D8B030D-6E8A-4147-A177-3AD203B41FA5}">
                      <a16:colId xmlns:a16="http://schemas.microsoft.com/office/drawing/2014/main" val="1284410048"/>
                    </a:ext>
                  </a:extLst>
                </a:gridCol>
                <a:gridCol w="903944">
                  <a:extLst>
                    <a:ext uri="{9D8B030D-6E8A-4147-A177-3AD203B41FA5}">
                      <a16:colId xmlns:a16="http://schemas.microsoft.com/office/drawing/2014/main" val="3485053234"/>
                    </a:ext>
                  </a:extLst>
                </a:gridCol>
              </a:tblGrid>
              <a:tr h="7423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River Area (ha)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Duration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Erosion (ha)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Accretion (ha)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Net Area (ha)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149116"/>
                  </a:ext>
                </a:extLst>
              </a:tr>
              <a:tr h="3970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7,07,197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725177"/>
                  </a:ext>
                </a:extLst>
              </a:tr>
              <a:tr h="379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6,90,649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1989-1995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25,938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43,369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+17,431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49814"/>
                  </a:ext>
                </a:extLst>
              </a:tr>
              <a:tr h="379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7,09,856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1995-2000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44,133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23,428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-20,705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688013"/>
                  </a:ext>
                </a:extLst>
              </a:tr>
              <a:tr h="379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6,96,600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2000-2005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29,576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42,893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+13,317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602618"/>
                  </a:ext>
                </a:extLst>
              </a:tr>
              <a:tr h="379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6,84,863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2005-2010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28,579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38,906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+10,327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315963"/>
                  </a:ext>
                </a:extLst>
              </a:tr>
              <a:tr h="379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6,96,025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2010-2015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44,494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33,544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-10,950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44078"/>
                  </a:ext>
                </a:extLst>
              </a:tr>
              <a:tr h="379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6,89,313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2015-2020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35,470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40,291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+4,821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668755"/>
                  </a:ext>
                </a:extLst>
              </a:tr>
              <a:tr h="379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1989-2020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115090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132975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+17,885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27198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0608802-4328-0F7B-3A19-6921285ADB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2678820"/>
              </p:ext>
            </p:extLst>
          </p:nvPr>
        </p:nvGraphicFramePr>
        <p:xfrm>
          <a:off x="6471823" y="1554114"/>
          <a:ext cx="5571968" cy="3434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31851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8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7756</TotalTime>
  <Words>1011</Words>
  <Application>Microsoft Office PowerPoint</Application>
  <PresentationFormat>Widescreen</PresentationFormat>
  <Paragraphs>307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Rounded MT Bold</vt:lpstr>
      <vt:lpstr>Calibri</vt:lpstr>
      <vt:lpstr>Calibri Light</vt:lpstr>
      <vt:lpstr>Wingdings</vt:lpstr>
      <vt:lpstr>Office Theme</vt:lpstr>
      <vt:lpstr>Project Components</vt:lpstr>
      <vt:lpstr>Componenet-3 - Objective</vt:lpstr>
      <vt:lpstr>Coastal Region Of Bangladesh</vt:lpstr>
      <vt:lpstr>IGDCZ-Database Contents</vt:lpstr>
      <vt:lpstr>IGDCZ Dashboard</vt:lpstr>
      <vt:lpstr>IGDCZ Database</vt:lpstr>
      <vt:lpstr>Erosion-Accretion of Bank lines (1989-2020)</vt:lpstr>
      <vt:lpstr>Erosion-Accretion of Bank lines (1989-2020)</vt:lpstr>
      <vt:lpstr>Erosion-Accretion of Bank lines (1989-2020)</vt:lpstr>
      <vt:lpstr>Erosion-Accretion of Bank lines (1989-2020)</vt:lpstr>
      <vt:lpstr>Satellite Image Classification</vt:lpstr>
      <vt:lpstr>Land Use Change</vt:lpstr>
      <vt:lpstr>Some Snapshots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Geo-Database for Coastal Zone (IGDCZ)</dc:title>
  <dc:creator>Awlad Hossain</dc:creator>
  <cp:lastModifiedBy>ICT user4</cp:lastModifiedBy>
  <cp:revision>253</cp:revision>
  <cp:lastPrinted>2018-11-29T03:32:53Z</cp:lastPrinted>
  <dcterms:created xsi:type="dcterms:W3CDTF">2018-11-28T08:03:55Z</dcterms:created>
  <dcterms:modified xsi:type="dcterms:W3CDTF">2023-01-24T08:27:10Z</dcterms:modified>
</cp:coreProperties>
</file>